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3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9" r:id="rId7"/>
    <p:sldId id="270" r:id="rId8"/>
    <p:sldId id="271" r:id="rId9"/>
    <p:sldId id="272" r:id="rId10"/>
    <p:sldId id="281" r:id="rId11"/>
    <p:sldId id="276" r:id="rId12"/>
    <p:sldId id="277" r:id="rId13"/>
    <p:sldId id="285" r:id="rId14"/>
    <p:sldId id="284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3" r:id="rId23"/>
    <p:sldId id="294" r:id="rId24"/>
    <p:sldId id="295" r:id="rId25"/>
    <p:sldId id="278" r:id="rId26"/>
    <p:sldId id="279" r:id="rId27"/>
    <p:sldId id="280" r:id="rId28"/>
  </p:sldIdLst>
  <p:sldSz cx="9144000" cy="5143500" type="screen16x9"/>
  <p:notesSz cx="6858000" cy="9144000"/>
  <p:embeddedFontLst>
    <p:embeddedFont>
      <p:font typeface="Lato" panose="020F0502020204030203" pitchFamily="34" charset="77"/>
      <p:regular r:id="rId30"/>
      <p:bold r:id="rId31"/>
      <p:italic r:id="rId32"/>
      <p:boldItalic r:id="rId33"/>
    </p:embeddedFont>
    <p:embeddedFont>
      <p:font typeface="Raleway" panose="020B0503030101060003" pitchFamily="34" charset="77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D5FCF4AD-FA73-4540-9780-70980E24261A}">
          <p14:sldIdLst>
            <p14:sldId id="256"/>
            <p14:sldId id="257"/>
            <p14:sldId id="258"/>
            <p14:sldId id="259"/>
            <p14:sldId id="260"/>
            <p14:sldId id="269"/>
            <p14:sldId id="270"/>
            <p14:sldId id="271"/>
            <p14:sldId id="272"/>
            <p14:sldId id="281"/>
            <p14:sldId id="276"/>
            <p14:sldId id="277"/>
            <p14:sldId id="285"/>
            <p14:sldId id="284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B7B8"/>
    <a:srgbClr val="EE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74"/>
  </p:normalViewPr>
  <p:slideViewPr>
    <p:cSldViewPr snapToGrid="0">
      <p:cViewPr varScale="1">
        <p:scale>
          <a:sx n="165" d="100"/>
          <a:sy n="165" d="100"/>
        </p:scale>
        <p:origin x="43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d9c67055b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d9c67055b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75781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d9c67055b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d9c67055b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93948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83171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05720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9165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705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30778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5738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30230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12811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1516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94581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1e21383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1e21383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39904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46ee7dff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46ee7dff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d9c67055b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d9c67055b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d9c67055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d9c67055b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d9c67055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d9c67055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d9c67055b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d9c67055b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d9c67055b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d9c67055b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4">
            <a:alphaModFix/>
          </a:blip>
          <a:srcRect t="12074" b="12081"/>
          <a:stretch/>
        </p:blipFill>
        <p:spPr>
          <a:xfrm>
            <a:off x="5181200" y="1645500"/>
            <a:ext cx="3471224" cy="1974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 descr="Portrait-oriented black smaptphone"/>
          <p:cNvPicPr preferRelativeResize="0"/>
          <p:nvPr/>
        </p:nvPicPr>
        <p:blipFill rotWithShape="1">
          <a:blip r:embed="rId5">
            <a:alphaModFix/>
          </a:blip>
          <a:srcRect r="1998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sp>
        <p:nvSpPr>
          <p:cNvPr id="138" name="Google Shape;138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br>
              <a:rPr lang="en"/>
            </a:br>
            <a:r>
              <a:rPr lang="en"/>
              <a:t>Playing Card</a:t>
            </a:r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subTitle" idx="1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  Tenzin Tashi</a:t>
            </a:r>
            <a:endParaRPr/>
          </a:p>
        </p:txBody>
      </p:sp>
      <p:pic>
        <p:nvPicPr>
          <p:cNvPr id="140" name="Google Shape;140;p17"/>
          <p:cNvPicPr preferRelativeResize="0"/>
          <p:nvPr/>
        </p:nvPicPr>
        <p:blipFill rotWithShape="1">
          <a:blip r:embed="rId6">
            <a:alphaModFix/>
          </a:blip>
          <a:srcRect l="36702" r="36702"/>
          <a:stretch/>
        </p:blipFill>
        <p:spPr>
          <a:xfrm>
            <a:off x="8271300" y="2301975"/>
            <a:ext cx="872700" cy="18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8" name="Google Shape;258;p33" descr="Component Detail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9000" y="197101"/>
            <a:ext cx="5926001" cy="3173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3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2CD79E-F090-9548-8D12-BA9387F4DF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8143" y="585899"/>
            <a:ext cx="5907713" cy="2697405"/>
          </a:xfrm>
          <a:prstGeom prst="rect">
            <a:avLst/>
          </a:prstGeom>
        </p:spPr>
      </p:pic>
      <p:grpSp>
        <p:nvGrpSpPr>
          <p:cNvPr id="7" name="Google Shape;265;p34">
            <a:extLst>
              <a:ext uri="{FF2B5EF4-FFF2-40B4-BE49-F238E27FC236}">
                <a16:creationId xmlns:a16="http://schemas.microsoft.com/office/drawing/2014/main" id="{0621C689-60D6-2248-A138-B14E196BE2F8}"/>
              </a:ext>
            </a:extLst>
          </p:cNvPr>
          <p:cNvGrpSpPr/>
          <p:nvPr/>
        </p:nvGrpSpPr>
        <p:grpSpPr>
          <a:xfrm>
            <a:off x="4471000" y="1641798"/>
            <a:ext cx="3191672" cy="808793"/>
            <a:chOff x="5330350" y="2313675"/>
            <a:chExt cx="3132325" cy="566100"/>
          </a:xfrm>
        </p:grpSpPr>
        <p:sp>
          <p:nvSpPr>
            <p:cNvPr id="8" name="Google Shape;266;p34">
              <a:extLst>
                <a:ext uri="{FF2B5EF4-FFF2-40B4-BE49-F238E27FC236}">
                  <a16:creationId xmlns:a16="http://schemas.microsoft.com/office/drawing/2014/main" id="{EC920E89-48BE-CB4C-B90E-4A57F15908A9}"/>
                </a:ext>
              </a:extLst>
            </p:cNvPr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name="adj" fmla="val 10171"/>
              </a:avLst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7;p34">
              <a:extLst>
                <a:ext uri="{FF2B5EF4-FFF2-40B4-BE49-F238E27FC236}">
                  <a16:creationId xmlns:a16="http://schemas.microsoft.com/office/drawing/2014/main" id="{6DFD5AC1-7A3C-C548-949A-18D406FDC7E8}"/>
                </a:ext>
              </a:extLst>
            </p:cNvPr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          Display Your Card  </a:t>
              </a: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                            &amp;</a:t>
              </a: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           Computer’s Card</a:t>
              </a:r>
              <a:endParaRPr sz="11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0" name="Google Shape;268;p34">
              <a:extLst>
                <a:ext uri="{FF2B5EF4-FFF2-40B4-BE49-F238E27FC236}">
                  <a16:creationId xmlns:a16="http://schemas.microsoft.com/office/drawing/2014/main" id="{B9FC0593-FA22-6949-A803-4918DBC32080}"/>
                </a:ext>
              </a:extLst>
            </p:cNvPr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w="28575" cap="flat" cmpd="sng">
              <a:solidFill>
                <a:srgbClr val="1A9988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11" name="Google Shape;265;p34">
            <a:extLst>
              <a:ext uri="{FF2B5EF4-FFF2-40B4-BE49-F238E27FC236}">
                <a16:creationId xmlns:a16="http://schemas.microsoft.com/office/drawing/2014/main" id="{9D1A13A2-D86B-CC4F-9E19-5EDB9A0028E6}"/>
              </a:ext>
            </a:extLst>
          </p:cNvPr>
          <p:cNvGrpSpPr/>
          <p:nvPr/>
        </p:nvGrpSpPr>
        <p:grpSpPr>
          <a:xfrm>
            <a:off x="2807036" y="2934167"/>
            <a:ext cx="3351365" cy="737935"/>
            <a:chOff x="5330350" y="2313675"/>
            <a:chExt cx="3132325" cy="803450"/>
          </a:xfrm>
        </p:grpSpPr>
        <p:sp>
          <p:nvSpPr>
            <p:cNvPr id="12" name="Google Shape;266;p34">
              <a:extLst>
                <a:ext uri="{FF2B5EF4-FFF2-40B4-BE49-F238E27FC236}">
                  <a16:creationId xmlns:a16="http://schemas.microsoft.com/office/drawing/2014/main" id="{3AF72937-F4DE-5D4E-86EC-9DBD26BE6AB0}"/>
                </a:ext>
              </a:extLst>
            </p:cNvPr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name="adj" fmla="val 10171"/>
              </a:avLst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7;p34">
              <a:extLst>
                <a:ext uri="{FF2B5EF4-FFF2-40B4-BE49-F238E27FC236}">
                  <a16:creationId xmlns:a16="http://schemas.microsoft.com/office/drawing/2014/main" id="{F0455934-4357-1F4A-9C0E-C841AFACD17D}"/>
                </a:ext>
              </a:extLst>
            </p:cNvPr>
            <p:cNvSpPr txBox="1"/>
            <p:nvPr/>
          </p:nvSpPr>
          <p:spPr>
            <a:xfrm>
              <a:off x="6225275" y="2313675"/>
              <a:ext cx="2237400" cy="803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You Lose Because Computer has higher card than the player</a:t>
              </a:r>
            </a:p>
          </p:txBody>
        </p:sp>
        <p:cxnSp>
          <p:nvCxnSpPr>
            <p:cNvPr id="14" name="Google Shape;268;p34">
              <a:extLst>
                <a:ext uri="{FF2B5EF4-FFF2-40B4-BE49-F238E27FC236}">
                  <a16:creationId xmlns:a16="http://schemas.microsoft.com/office/drawing/2014/main" id="{EB9B239D-76EE-9141-AC63-FB669D11D6A4}"/>
                </a:ext>
              </a:extLst>
            </p:cNvPr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w="28575" cap="flat" cmpd="sng">
              <a:solidFill>
                <a:srgbClr val="1A9988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65C1A875-D7DB-CD4E-8921-5F44061A31BF}"/>
              </a:ext>
            </a:extLst>
          </p:cNvPr>
          <p:cNvSpPr/>
          <p:nvPr/>
        </p:nvSpPr>
        <p:spPr>
          <a:xfrm>
            <a:off x="1627288" y="310896"/>
            <a:ext cx="2268056" cy="248850"/>
          </a:xfrm>
          <a:prstGeom prst="rect">
            <a:avLst/>
          </a:prstGeom>
          <a:solidFill>
            <a:srgbClr val="B8B7B8"/>
          </a:solidFill>
          <a:ln>
            <a:solidFill>
              <a:srgbClr val="B8B7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1571EC-56C3-7A43-AC8F-4B13212B3014}"/>
              </a:ext>
            </a:extLst>
          </p:cNvPr>
          <p:cNvSpPr/>
          <p:nvPr/>
        </p:nvSpPr>
        <p:spPr>
          <a:xfrm>
            <a:off x="1627288" y="2923187"/>
            <a:ext cx="622136" cy="175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65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Coding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466691"/>
            <a:ext cx="7688700" cy="2950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i="1" dirty="0"/>
              <a:t>	// class to get a rank of a playing card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b="1" dirty="0"/>
              <a:t>class</a:t>
            </a:r>
            <a:r>
              <a:rPr lang="en-US" dirty="0"/>
              <a:t> Rank{</a:t>
            </a:r>
          </a:p>
          <a:p>
            <a:pPr marL="146050" indent="0">
              <a:buNone/>
            </a:pPr>
            <a:r>
              <a:rPr lang="en-US" b="1" dirty="0"/>
              <a:t>private</a:t>
            </a:r>
            <a:r>
              <a:rPr lang="en-US" dirty="0"/>
              <a:t>:</a:t>
            </a:r>
          </a:p>
          <a:p>
            <a:pPr marL="146050" indent="0">
              <a:buNone/>
            </a:pPr>
            <a:r>
              <a:rPr lang="en-US" dirty="0"/>
              <a:t>    string </a:t>
            </a:r>
            <a:r>
              <a:rPr lang="en-US" dirty="0" err="1"/>
              <a:t>RankArray</a:t>
            </a:r>
            <a:r>
              <a:rPr lang="en-US" dirty="0"/>
              <a:t>[13] = {"2","3","4","5","6","7","8","9","10","J","Q","K","A"};</a:t>
            </a:r>
          </a:p>
          <a:p>
            <a:pPr marL="146050" indent="0">
              <a:buNone/>
            </a:pPr>
            <a:r>
              <a:rPr lang="en-US" b="1" dirty="0"/>
              <a:t>public</a:t>
            </a:r>
            <a:r>
              <a:rPr lang="en-US" dirty="0"/>
              <a:t>:</a:t>
            </a:r>
          </a:p>
          <a:p>
            <a:pPr marL="146050" indent="0">
              <a:buNone/>
            </a:pPr>
            <a:r>
              <a:rPr lang="en-US" dirty="0"/>
              <a:t>    string </a:t>
            </a:r>
            <a:r>
              <a:rPr lang="en-US" dirty="0" err="1"/>
              <a:t>getRank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);</a:t>
            </a:r>
          </a:p>
          <a:p>
            <a:pPr marL="146050" indent="0">
              <a:buNone/>
            </a:pPr>
            <a:r>
              <a:rPr lang="en-US" dirty="0"/>
              <a:t>};</a:t>
            </a:r>
          </a:p>
          <a:p>
            <a:pPr marL="146050" indent="0">
              <a:buNone/>
            </a:pPr>
            <a:r>
              <a:rPr lang="en-US" dirty="0"/>
              <a:t>string Rank::</a:t>
            </a:r>
            <a:r>
              <a:rPr lang="en-US" dirty="0" err="1"/>
              <a:t>getRank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x){</a:t>
            </a:r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dirty="0" err="1"/>
              <a:t>RankArray</a:t>
            </a:r>
            <a:r>
              <a:rPr lang="en-US" dirty="0"/>
              <a:t>[x];</a:t>
            </a:r>
          </a:p>
          <a:p>
            <a:pPr marL="146050" indent="0">
              <a:buNone/>
            </a:pPr>
            <a:r>
              <a:rPr lang="en-US" dirty="0"/>
              <a:t>}</a:t>
            </a:r>
          </a:p>
          <a:p>
            <a:pPr marL="146050" indent="0">
              <a:buNone/>
            </a:pP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466691"/>
            <a:ext cx="7688700" cy="2950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dirty="0"/>
              <a:t>	</a:t>
            </a:r>
            <a:r>
              <a:rPr lang="en-US" i="1" dirty="0"/>
              <a:t>// class to get a suit of a playing card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b="1" dirty="0"/>
              <a:t>class</a:t>
            </a:r>
            <a:r>
              <a:rPr lang="en-US" dirty="0"/>
              <a:t> Suit{</a:t>
            </a:r>
          </a:p>
          <a:p>
            <a:pPr marL="146050" indent="0">
              <a:buNone/>
            </a:pPr>
            <a:r>
              <a:rPr lang="en-US" b="1" dirty="0"/>
              <a:t>private</a:t>
            </a:r>
            <a:r>
              <a:rPr lang="en-US" dirty="0"/>
              <a:t>:</a:t>
            </a:r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i="1" dirty="0"/>
              <a:t>//</a:t>
            </a:r>
            <a:r>
              <a:rPr lang="en-US" i="1" dirty="0" err="1"/>
              <a:t>uni</a:t>
            </a:r>
            <a:r>
              <a:rPr lang="en-US" i="1" dirty="0"/>
              <a:t>-code for club, diamond, heart, and spade respectively</a:t>
            </a:r>
            <a:endParaRPr lang="en-US" dirty="0"/>
          </a:p>
          <a:p>
            <a:pPr marL="146050" indent="0">
              <a:buNone/>
            </a:pPr>
            <a:r>
              <a:rPr lang="en-US" dirty="0"/>
              <a:t>    string </a:t>
            </a:r>
            <a:r>
              <a:rPr lang="en-US" dirty="0" err="1"/>
              <a:t>SuitArray</a:t>
            </a:r>
            <a:r>
              <a:rPr lang="en-US" dirty="0"/>
              <a:t>[4] = {"\u2663","\u2662","\u2661","\u2660"};</a:t>
            </a:r>
          </a:p>
          <a:p>
            <a:pPr marL="146050" indent="0">
              <a:buNone/>
            </a:pPr>
            <a:r>
              <a:rPr lang="en-US" b="1" dirty="0"/>
              <a:t>public</a:t>
            </a:r>
            <a:r>
              <a:rPr lang="en-US" dirty="0"/>
              <a:t>:</a:t>
            </a:r>
          </a:p>
          <a:p>
            <a:pPr marL="146050" indent="0">
              <a:buNone/>
            </a:pPr>
            <a:r>
              <a:rPr lang="en-US" dirty="0"/>
              <a:t>    string </a:t>
            </a:r>
            <a:r>
              <a:rPr lang="en-US" dirty="0" err="1"/>
              <a:t>getSuit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);</a:t>
            </a:r>
          </a:p>
          <a:p>
            <a:pPr marL="146050" indent="0">
              <a:buNone/>
            </a:pPr>
            <a:r>
              <a:rPr lang="en-US" dirty="0"/>
              <a:t>};</a:t>
            </a:r>
          </a:p>
          <a:p>
            <a:pPr marL="146050" indent="0">
              <a:buNone/>
            </a:pPr>
            <a:r>
              <a:rPr lang="en-US" dirty="0"/>
              <a:t>string Suit::</a:t>
            </a:r>
            <a:r>
              <a:rPr lang="en-US" dirty="0" err="1"/>
              <a:t>getSuit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x){</a:t>
            </a:r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dirty="0" err="1"/>
              <a:t>SuitArray</a:t>
            </a:r>
            <a:r>
              <a:rPr lang="en-US" dirty="0"/>
              <a:t>[x];</a:t>
            </a:r>
          </a:p>
          <a:p>
            <a:pPr marL="146050" indent="0">
              <a:buNone/>
            </a:pPr>
            <a:r>
              <a:rPr lang="en-US" dirty="0"/>
              <a:t>}</a:t>
            </a:r>
          </a:p>
          <a:p>
            <a:pPr marL="1460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045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466691"/>
            <a:ext cx="7688700" cy="2950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dirty="0"/>
              <a:t>	</a:t>
            </a:r>
            <a:r>
              <a:rPr lang="en-US" i="1" dirty="0"/>
              <a:t>// custom data type of both rank and suit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b="1" dirty="0"/>
              <a:t>struct</a:t>
            </a:r>
            <a:r>
              <a:rPr lang="en-US" dirty="0"/>
              <a:t> Card {</a:t>
            </a:r>
          </a:p>
          <a:p>
            <a:pPr marL="146050" indent="0">
              <a:buNone/>
            </a:pPr>
            <a:r>
              <a:rPr lang="en-US" dirty="0"/>
              <a:t>    string </a:t>
            </a:r>
            <a:r>
              <a:rPr lang="en-US" dirty="0" err="1"/>
              <a:t>Xrank</a:t>
            </a:r>
            <a:r>
              <a:rPr lang="en-US" dirty="0"/>
              <a:t>[6];</a:t>
            </a:r>
          </a:p>
          <a:p>
            <a:pPr marL="146050" indent="0">
              <a:buNone/>
            </a:pPr>
            <a:r>
              <a:rPr lang="en-US" dirty="0"/>
              <a:t>    string </a:t>
            </a:r>
            <a:r>
              <a:rPr lang="en-US" dirty="0" err="1"/>
              <a:t>Xsuit</a:t>
            </a:r>
            <a:r>
              <a:rPr lang="en-US" dirty="0"/>
              <a:t>[6];</a:t>
            </a:r>
          </a:p>
          <a:p>
            <a:pPr marL="146050" indent="0">
              <a:buNone/>
            </a:pPr>
            <a:r>
              <a:rPr lang="en-US" dirty="0"/>
              <a:t>};</a:t>
            </a:r>
          </a:p>
          <a:p>
            <a:pPr marL="1460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13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466691"/>
            <a:ext cx="7688700" cy="30898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i="1" dirty="0"/>
              <a:t>	// class to generate a random card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b="1" dirty="0"/>
              <a:t>class</a:t>
            </a:r>
            <a:r>
              <a:rPr lang="en-US" dirty="0"/>
              <a:t> </a:t>
            </a:r>
            <a:r>
              <a:rPr lang="en-US" dirty="0" err="1"/>
              <a:t>GenCard</a:t>
            </a:r>
            <a:r>
              <a:rPr lang="en-US" dirty="0"/>
              <a:t>{</a:t>
            </a:r>
          </a:p>
          <a:p>
            <a:pPr marL="146050" indent="0">
              <a:buNone/>
            </a:pPr>
            <a:r>
              <a:rPr lang="en-US" b="1" dirty="0"/>
              <a:t>private</a:t>
            </a:r>
            <a:r>
              <a:rPr lang="en-US" dirty="0"/>
              <a:t>:</a:t>
            </a:r>
          </a:p>
          <a:p>
            <a:pPr marL="146050" indent="0">
              <a:buNone/>
            </a:pPr>
            <a:r>
              <a:rPr lang="en-US" dirty="0"/>
              <a:t>    Rank rank;</a:t>
            </a:r>
          </a:p>
          <a:p>
            <a:pPr marL="146050" indent="0">
              <a:buNone/>
            </a:pPr>
            <a:r>
              <a:rPr lang="en-US" dirty="0"/>
              <a:t>    Suit suit;</a:t>
            </a:r>
          </a:p>
          <a:p>
            <a:pPr marL="146050" indent="0">
              <a:buNone/>
            </a:pPr>
            <a:r>
              <a:rPr lang="en-US" dirty="0"/>
              <a:t>    Card card;</a:t>
            </a:r>
          </a:p>
          <a:p>
            <a:pPr marL="146050" indent="0">
              <a:buNone/>
            </a:pPr>
            <a:r>
              <a:rPr lang="en-US" dirty="0"/>
              <a:t>    string </a:t>
            </a:r>
            <a:r>
              <a:rPr lang="en-US" dirty="0" err="1"/>
              <a:t>cardRS</a:t>
            </a:r>
            <a:r>
              <a:rPr lang="en-US" dirty="0"/>
              <a:t>[6];</a:t>
            </a:r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b="1" dirty="0" err="1"/>
              <a:t>int</a:t>
            </a:r>
            <a:r>
              <a:rPr lang="en-US" dirty="0"/>
              <a:t> </a:t>
            </a:r>
            <a:r>
              <a:rPr lang="en-US" dirty="0" err="1"/>
              <a:t>x,y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b="1" dirty="0"/>
              <a:t>public</a:t>
            </a:r>
            <a:r>
              <a:rPr lang="en-US" dirty="0"/>
              <a:t>:</a:t>
            </a:r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dirty="0" err="1"/>
              <a:t>GenCard</a:t>
            </a:r>
            <a:r>
              <a:rPr lang="en-US" dirty="0"/>
              <a:t>(); </a:t>
            </a:r>
            <a:r>
              <a:rPr lang="en-US" i="1" dirty="0"/>
              <a:t>// default constructor</a:t>
            </a:r>
            <a:endParaRPr lang="en-US" dirty="0"/>
          </a:p>
          <a:p>
            <a:pPr marL="146050" indent="0">
              <a:buNone/>
            </a:pPr>
            <a:r>
              <a:rPr lang="en-US" dirty="0"/>
              <a:t>    string * </a:t>
            </a:r>
            <a:r>
              <a:rPr lang="en-US" dirty="0" err="1"/>
              <a:t>printCard</a:t>
            </a:r>
            <a:r>
              <a:rPr lang="en-US" dirty="0"/>
              <a:t>();</a:t>
            </a:r>
          </a:p>
          <a:p>
            <a:pPr marL="146050" indent="0">
              <a:buNone/>
            </a:pPr>
            <a:r>
              <a:rPr lang="en-US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217293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466691"/>
            <a:ext cx="7688700" cy="2950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/>
          </a:p>
          <a:p>
            <a:pPr marL="146050" indent="0">
              <a:buNone/>
            </a:pPr>
            <a:r>
              <a:rPr lang="en-US" dirty="0" err="1"/>
              <a:t>GenCard</a:t>
            </a:r>
            <a:r>
              <a:rPr lang="en-US" dirty="0"/>
              <a:t>::</a:t>
            </a:r>
            <a:r>
              <a:rPr lang="en-US" dirty="0" err="1"/>
              <a:t>GenCard</a:t>
            </a:r>
            <a:r>
              <a:rPr lang="en-US" dirty="0"/>
              <a:t>(){</a:t>
            </a:r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dirty="0" err="1"/>
              <a:t>srand</a:t>
            </a:r>
            <a:r>
              <a:rPr lang="en-US" dirty="0"/>
              <a:t>( (</a:t>
            </a:r>
            <a:r>
              <a:rPr lang="en-US" b="1" dirty="0"/>
              <a:t>unsigned</a:t>
            </a:r>
            <a:r>
              <a:rPr lang="en-US" dirty="0"/>
              <a:t>) time( </a:t>
            </a:r>
            <a:r>
              <a:rPr lang="en-US" b="1" dirty="0"/>
              <a:t>NULL</a:t>
            </a:r>
            <a:r>
              <a:rPr lang="en-US" dirty="0"/>
              <a:t> ) );</a:t>
            </a:r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b="1" dirty="0"/>
              <a:t>for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&lt;6;i++){</a:t>
            </a:r>
          </a:p>
          <a:p>
            <a:pPr marL="146050" indent="0">
              <a:buNone/>
            </a:pPr>
            <a:r>
              <a:rPr lang="en-US" dirty="0"/>
              <a:t>        x = rand();</a:t>
            </a:r>
          </a:p>
          <a:p>
            <a:pPr marL="146050" indent="0">
              <a:buNone/>
            </a:pPr>
            <a:r>
              <a:rPr lang="en-US" dirty="0"/>
              <a:t>        y = rand();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dirty="0" err="1"/>
              <a:t>card.Xrank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/>
              <a:t>rank.getRank</a:t>
            </a:r>
            <a:r>
              <a:rPr lang="en-US" dirty="0"/>
              <a:t>(x % 13);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dirty="0" err="1"/>
              <a:t>card.Xsuit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/>
              <a:t>suit.getSuit</a:t>
            </a:r>
            <a:r>
              <a:rPr lang="en-US" dirty="0"/>
              <a:t>(y % 4);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dirty="0" err="1"/>
              <a:t>cardRS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/>
              <a:t>card.Xrank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+ </a:t>
            </a:r>
            <a:r>
              <a:rPr lang="en-US" dirty="0" err="1"/>
              <a:t>card.Xsuit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];</a:t>
            </a:r>
          </a:p>
          <a:p>
            <a:pPr marL="146050" indent="0">
              <a:buNone/>
            </a:pPr>
            <a:r>
              <a:rPr lang="en-US" dirty="0"/>
              <a:t>    }</a:t>
            </a:r>
          </a:p>
          <a:p>
            <a:pPr marL="146050" indent="0">
              <a:buNone/>
            </a:pPr>
            <a:r>
              <a:rPr lang="en-US" dirty="0"/>
              <a:t>}</a:t>
            </a:r>
          </a:p>
          <a:p>
            <a:pPr marL="1460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716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466691"/>
            <a:ext cx="7688700" cy="2950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i="1" dirty="0"/>
              <a:t>	// returns the address of the </a:t>
            </a:r>
            <a:r>
              <a:rPr lang="en-US" i="1" dirty="0" err="1"/>
              <a:t>cardRS</a:t>
            </a:r>
            <a:r>
              <a:rPr lang="en-US" i="1" dirty="0"/>
              <a:t> array</a:t>
            </a:r>
          </a:p>
          <a:p>
            <a:pPr marL="146050" indent="0">
              <a:buNone/>
            </a:pPr>
            <a:endParaRPr lang="en-US" dirty="0"/>
          </a:p>
          <a:p>
            <a:r>
              <a:rPr lang="en-US" dirty="0"/>
              <a:t>string * </a:t>
            </a:r>
            <a:r>
              <a:rPr lang="en-US" dirty="0" err="1"/>
              <a:t>GenCard</a:t>
            </a:r>
            <a:r>
              <a:rPr lang="en-US" dirty="0"/>
              <a:t>::</a:t>
            </a:r>
            <a:r>
              <a:rPr lang="en-US" dirty="0" err="1"/>
              <a:t>printCard</a:t>
            </a:r>
            <a:r>
              <a:rPr lang="en-US" dirty="0"/>
              <a:t>(){</a:t>
            </a:r>
          </a:p>
          <a:p>
            <a:r>
              <a:rPr lang="en-US" dirty="0"/>
              <a:t>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dirty="0" err="1"/>
              <a:t>cardRS</a:t>
            </a:r>
            <a:r>
              <a:rPr lang="en-US" dirty="0"/>
              <a:t>;</a:t>
            </a:r>
          </a:p>
          <a:p>
            <a:r>
              <a:rPr lang="en-US" dirty="0"/>
              <a:t>}</a:t>
            </a:r>
          </a:p>
          <a:p>
            <a:pPr marL="1460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327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232114"/>
            <a:ext cx="7688700" cy="38358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dirty="0"/>
              <a:t>	</a:t>
            </a:r>
            <a:r>
              <a:rPr lang="en-US" i="1" dirty="0"/>
              <a:t>//Selecting out the Ranks and Encoding it with special number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b="1" dirty="0" err="1"/>
              <a:t>int</a:t>
            </a:r>
            <a:r>
              <a:rPr lang="en-US" dirty="0"/>
              <a:t> </a:t>
            </a:r>
            <a:r>
              <a:rPr lang="en-US" dirty="0" err="1"/>
              <a:t>returnIntValue</a:t>
            </a:r>
            <a:r>
              <a:rPr lang="en-US" dirty="0"/>
              <a:t>( string a[]){</a:t>
            </a:r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b="1" dirty="0" err="1"/>
              <a:t>int</a:t>
            </a:r>
            <a:r>
              <a:rPr lang="en-US" dirty="0"/>
              <a:t> loop = 3;</a:t>
            </a:r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b="1" dirty="0"/>
              <a:t>for</a:t>
            </a:r>
            <a:r>
              <a:rPr lang="en-US" dirty="0"/>
              <a:t> (</a:t>
            </a:r>
            <a:r>
              <a:rPr lang="en-US" b="1" dirty="0" err="1"/>
              <a:t>int</a:t>
            </a:r>
            <a:r>
              <a:rPr lang="en-US" dirty="0"/>
              <a:t> Index = 0 ; Index&lt; loop; Index++){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if</a:t>
            </a:r>
            <a:r>
              <a:rPr lang="en-US" dirty="0"/>
              <a:t>(a[Index] == "2"){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return</a:t>
            </a:r>
            <a:r>
              <a:rPr lang="en-US" dirty="0"/>
              <a:t> 0;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(a[Index] == "3"){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return</a:t>
            </a:r>
            <a:r>
              <a:rPr lang="en-US" dirty="0"/>
              <a:t> 1;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(a[Index] == "4"){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return</a:t>
            </a:r>
            <a:r>
              <a:rPr lang="en-US" dirty="0"/>
              <a:t> 2; 		</a:t>
            </a:r>
          </a:p>
          <a:p>
            <a:pPr marL="146050" indent="0">
              <a:buNone/>
            </a:pPr>
            <a:r>
              <a:rPr lang="en-US" sz="3200" dirty="0"/>
              <a:t>    </a:t>
            </a:r>
            <a:r>
              <a:rPr lang="en-US" sz="6000" dirty="0"/>
              <a:t> </a:t>
            </a:r>
            <a:r>
              <a:rPr lang="en-US" sz="4800" dirty="0"/>
              <a:t>…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dirty="0"/>
              <a:t>       </a:t>
            </a:r>
          </a:p>
        </p:txBody>
      </p:sp>
    </p:spTree>
    <p:extLst>
      <p:ext uri="{BB962C8B-B14F-4D97-AF65-F5344CB8AC3E}">
        <p14:creationId xmlns:p14="http://schemas.microsoft.com/office/powerpoint/2010/main" val="29444085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286359"/>
            <a:ext cx="7688700" cy="3766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dirty="0"/>
              <a:t>       </a:t>
            </a:r>
          </a:p>
          <a:p>
            <a:pPr marL="146050" indent="0">
              <a:buNone/>
            </a:pPr>
            <a:r>
              <a:rPr lang="en-US" dirty="0"/>
              <a:t>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(a[Index] == "J"){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return</a:t>
            </a:r>
            <a:r>
              <a:rPr lang="en-US" dirty="0"/>
              <a:t> 9;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(a[Index] == "Q"){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return</a:t>
            </a:r>
            <a:r>
              <a:rPr lang="en-US" dirty="0"/>
              <a:t> 10;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(a[Index] == "K"){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return</a:t>
            </a:r>
            <a:r>
              <a:rPr lang="en-US" dirty="0"/>
              <a:t> 11;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(a[Index] == "A"){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return</a:t>
            </a:r>
            <a:r>
              <a:rPr lang="en-US" dirty="0"/>
              <a:t> 12;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  <a:r>
              <a:rPr lang="en-US" b="1" dirty="0"/>
              <a:t>else</a:t>
            </a:r>
            <a:r>
              <a:rPr lang="en-US" dirty="0"/>
              <a:t>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continue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           loop++;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</a:p>
          <a:p>
            <a:pPr marL="146050" indent="0">
              <a:buNone/>
            </a:pPr>
            <a:r>
              <a:rPr lang="en-US" dirty="0"/>
              <a:t>    }</a:t>
            </a:r>
          </a:p>
          <a:p>
            <a:pPr marL="146050" indent="0">
              <a:buNone/>
            </a:pPr>
            <a:r>
              <a:rPr lang="en-US" dirty="0"/>
              <a:t>    exit(0);</a:t>
            </a:r>
          </a:p>
          <a:p>
            <a:pPr marL="146050" indent="0">
              <a:buNone/>
            </a:pPr>
            <a:r>
              <a:rPr lang="en-US" dirty="0"/>
              <a:t>}</a:t>
            </a:r>
          </a:p>
          <a:p>
            <a:pPr marL="1460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241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subTitle" idx="4294967295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rgbClr val="FFFFFF"/>
                </a:solidFill>
                <a:hlinkClick r:id="rId3" action="ppaction://hlinksldjump"/>
              </a:rPr>
              <a:t>The </a:t>
            </a:r>
            <a:r>
              <a:rPr lang="en" sz="1600" u="sng" dirty="0">
                <a:solidFill>
                  <a:schemeClr val="accent5"/>
                </a:solidFill>
              </a:rPr>
              <a:t>Unicode Character</a:t>
            </a:r>
            <a:endParaRPr lang="en-US" sz="1600" u="sng" dirty="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600" u="sng" dirty="0">
                <a:solidFill>
                  <a:schemeClr val="accent5"/>
                </a:solidFill>
              </a:rPr>
              <a:t>Game Map</a:t>
            </a:r>
            <a:endParaRPr lang="en-US" sz="1600" dirty="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600" u="sng" dirty="0">
                <a:solidFill>
                  <a:schemeClr val="accent5"/>
                </a:solidFill>
              </a:rPr>
              <a:t>Coding</a:t>
            </a:r>
            <a:endParaRPr sz="1600" dirty="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466691"/>
            <a:ext cx="7688700" cy="35315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dirty="0"/>
              <a:t> 	</a:t>
            </a:r>
            <a:r>
              <a:rPr lang="en-US" i="1" dirty="0"/>
              <a:t>//Function to check for the winning card</a:t>
            </a:r>
            <a:endParaRPr lang="en-US" b="1" dirty="0"/>
          </a:p>
          <a:p>
            <a:pPr marL="146050" indent="0">
              <a:buNone/>
            </a:pPr>
            <a:r>
              <a:rPr lang="en-US" b="1" dirty="0"/>
              <a:t>bool</a:t>
            </a:r>
            <a:r>
              <a:rPr lang="en-US" dirty="0"/>
              <a:t> </a:t>
            </a:r>
            <a:r>
              <a:rPr lang="en-US" dirty="0" err="1"/>
              <a:t>winGame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a[], </a:t>
            </a:r>
            <a:r>
              <a:rPr lang="en-US" b="1" dirty="0" err="1"/>
              <a:t>int</a:t>
            </a:r>
            <a:r>
              <a:rPr lang="en-US" dirty="0"/>
              <a:t> b[]){</a:t>
            </a:r>
          </a:p>
          <a:p>
            <a:pPr marL="146050" indent="0">
              <a:buNone/>
            </a:pPr>
            <a:r>
              <a:rPr lang="en-US" dirty="0"/>
              <a:t>    </a:t>
            </a:r>
          </a:p>
          <a:p>
            <a:pPr marL="146050" indent="0">
              <a:buNone/>
            </a:pPr>
            <a:r>
              <a:rPr lang="en-US" i="1" dirty="0"/>
              <a:t>    //trio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b="1" dirty="0"/>
              <a:t>if</a:t>
            </a:r>
            <a:r>
              <a:rPr lang="en-US" dirty="0"/>
              <a:t> (a[0] == a[1] &amp;&amp; a[1] == a[2] &amp;&amp; b[0] != b[1] &amp;&amp; b[1] != b[2]){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true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 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(a[0] == a[1] &amp;&amp; a[1] == a[2]  &amp;&amp; b[1] == b[2] &amp;&amp; b[0] == b[1]){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if</a:t>
            </a:r>
            <a:r>
              <a:rPr lang="en-US" dirty="0"/>
              <a:t> ( a[0] &gt; b[0]){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true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</a:p>
          <a:p>
            <a:pPr marL="146050" indent="0">
              <a:buNone/>
            </a:pPr>
            <a:r>
              <a:rPr lang="en-US" dirty="0"/>
              <a:t>  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(a[0] != a[1] &amp;&amp; a[1] != a[2]  &amp;&amp; b[1] == b[2] &amp;&amp; b[0] == b[1]){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false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   }</a:t>
            </a:r>
          </a:p>
          <a:p>
            <a:pPr marL="146050" indent="0">
              <a:buNone/>
            </a:pPr>
            <a:r>
              <a:rPr lang="en-US" dirty="0"/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6201292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466691"/>
            <a:ext cx="7688700" cy="33610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dirty="0"/>
              <a:t> </a:t>
            </a:r>
            <a:r>
              <a:rPr lang="en-US" i="1" dirty="0"/>
              <a:t>//straight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 ((a[0]+1) == a[1] &amp;&amp; (a[1]+1) == a[2] &amp;&amp; (b[0]+1) != b[1] &amp;&amp; (b[1]+1) != b[2] 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true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 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((a[0]+1) == a[1] &amp;&amp; (a[1]+1) == a[2] &amp;&amp; (b[0]+1) == b[1] &amp;&amp; (b[1]+1) == b[2]){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if</a:t>
            </a:r>
            <a:r>
              <a:rPr lang="en-US" dirty="0"/>
              <a:t> (a[2]&gt;b[2]){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true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</a:p>
          <a:p>
            <a:pPr marL="146050" indent="0">
              <a:buNone/>
            </a:pPr>
            <a:r>
              <a:rPr lang="en-US" dirty="0"/>
              <a:t>  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((a[0]+1) != a[1] &amp;&amp; (a[1]+1) != a[2] &amp;&amp; (b[0]+1) == b[1] &amp;&amp; (b[1]+1) == b[2]){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false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   }</a:t>
            </a:r>
          </a:p>
          <a:p>
            <a:pPr marL="146050" indent="0">
              <a:buNone/>
            </a:pPr>
            <a:r>
              <a:rPr lang="en-US" dirty="0"/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3771929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466691"/>
            <a:ext cx="7688700" cy="31440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dirty="0"/>
              <a:t> </a:t>
            </a:r>
            <a:r>
              <a:rPr lang="en-US" i="1" dirty="0"/>
              <a:t>//pair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dirty="0"/>
              <a:t>   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( ((a[0] == a[1]) || (a[1] == a[2])) &amp;&amp; ((b[0] != b[1]) &amp;&amp; (b[1] != b[2]))  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true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 ( ((a[0] == a[1]) || (a[1] == a[2])) &amp;&amp; ((b[0] == b[1]) || (b[1] == b[2]) )  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if</a:t>
            </a:r>
            <a:r>
              <a:rPr lang="en-US" dirty="0"/>
              <a:t> (a[1]&gt;b[1]){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true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</a:p>
          <a:p>
            <a:pPr marL="146050" indent="0">
              <a:buNone/>
            </a:pPr>
            <a:r>
              <a:rPr lang="en-US" dirty="0"/>
              <a:t> 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 ( ((a[0] != a[1]) &amp;&amp; (a[1] != a[2])) &amp;&amp; ((b[0] == b[1]) || (b[1] == b[2]) )  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false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  }</a:t>
            </a:r>
          </a:p>
          <a:p>
            <a:pPr marL="146050" indent="0">
              <a:buNone/>
            </a:pPr>
            <a:r>
              <a:rPr lang="en-US" dirty="0"/>
              <a:t>    </a:t>
            </a:r>
          </a:p>
          <a:p>
            <a:pPr marL="146050" indent="0">
              <a:buNone/>
            </a:pPr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4304730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466691"/>
            <a:ext cx="7688700" cy="2950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dirty="0"/>
              <a:t>  </a:t>
            </a:r>
            <a:r>
              <a:rPr lang="en-US" i="1" dirty="0"/>
              <a:t>//</a:t>
            </a:r>
            <a:r>
              <a:rPr lang="en-US" i="1" dirty="0" err="1"/>
              <a:t>hight</a:t>
            </a:r>
            <a:r>
              <a:rPr lang="en-US" i="1" dirty="0"/>
              <a:t> card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dirty="0"/>
              <a:t>   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 ( a[2] == b[2]){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if</a:t>
            </a:r>
            <a:r>
              <a:rPr lang="en-US" dirty="0"/>
              <a:t>( a[1] == b[1]){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if</a:t>
            </a:r>
            <a:r>
              <a:rPr lang="en-US" dirty="0"/>
              <a:t> (a[0] &gt; b[0]){</a:t>
            </a:r>
          </a:p>
          <a:p>
            <a:pPr marL="146050" indent="0">
              <a:buNone/>
            </a:pPr>
            <a:r>
              <a:rPr lang="en-US" dirty="0"/>
              <a:t>        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true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           }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 (a[1] &gt; b[1]){</a:t>
            </a:r>
          </a:p>
          <a:p>
            <a:pPr marL="146050" indent="0">
              <a:buNone/>
            </a:pPr>
            <a:r>
              <a:rPr lang="en-US" dirty="0"/>
              <a:t>    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true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       }</a:t>
            </a:r>
          </a:p>
          <a:p>
            <a:pPr marL="146050" indent="0">
              <a:buNone/>
            </a:pPr>
            <a:r>
              <a:rPr lang="en-US" dirty="0"/>
              <a:t>   }</a:t>
            </a:r>
          </a:p>
        </p:txBody>
      </p:sp>
    </p:spTree>
    <p:extLst>
      <p:ext uri="{BB962C8B-B14F-4D97-AF65-F5344CB8AC3E}">
        <p14:creationId xmlns:p14="http://schemas.microsoft.com/office/powerpoint/2010/main" val="32048963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body" idx="1"/>
          </p:nvPr>
        </p:nvSpPr>
        <p:spPr>
          <a:xfrm>
            <a:off x="690704" y="1466691"/>
            <a:ext cx="7688700" cy="2950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dirty="0"/>
              <a:t>   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 (a[2] &gt; b[2]){</a:t>
            </a:r>
          </a:p>
          <a:p>
            <a:pPr marL="146050" indent="0">
              <a:buNone/>
            </a:pPr>
            <a:r>
              <a:rPr lang="en-US" dirty="0"/>
              <a:t>  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true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  }</a:t>
            </a:r>
            <a:r>
              <a:rPr lang="en-US" b="1" dirty="0"/>
              <a:t>else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 (a[2] &lt; b[2]){</a:t>
            </a:r>
          </a:p>
          <a:p>
            <a:pPr marL="146050" indent="0">
              <a:buNone/>
            </a:pPr>
            <a:r>
              <a:rPr lang="en-US" dirty="0"/>
              <a:t>   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false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   }</a:t>
            </a:r>
          </a:p>
          <a:p>
            <a:pPr marL="146050" indent="0">
              <a:buNone/>
            </a:pPr>
            <a:r>
              <a:rPr lang="en-US" dirty="0"/>
              <a:t>   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false</a:t>
            </a:r>
            <a:r>
              <a:rPr lang="en-US" dirty="0"/>
              <a:t>;</a:t>
            </a:r>
          </a:p>
          <a:p>
            <a:pPr marL="146050" indent="0">
              <a:buNone/>
            </a:pPr>
            <a:r>
              <a:rPr lang="en-US" dirty="0"/>
              <a:t>}</a:t>
            </a:r>
          </a:p>
          <a:p>
            <a:pPr marL="1460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537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0" name="Google Shape;300;p39"/>
          <p:cNvCxnSpPr/>
          <p:nvPr/>
        </p:nvCxnSpPr>
        <p:spPr>
          <a:xfrm>
            <a:off x="4067669" y="3263604"/>
            <a:ext cx="4650900" cy="0"/>
          </a:xfrm>
          <a:prstGeom prst="straightConnector1">
            <a:avLst/>
          </a:prstGeom>
          <a:noFill/>
          <a:ln w="3810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39"/>
          <p:cNvCxnSpPr/>
          <p:nvPr/>
        </p:nvCxnSpPr>
        <p:spPr>
          <a:xfrm>
            <a:off x="662650" y="3263604"/>
            <a:ext cx="3218400" cy="0"/>
          </a:xfrm>
          <a:prstGeom prst="straightConnector1">
            <a:avLst/>
          </a:prstGeom>
          <a:noFill/>
          <a:ln w="3810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2" name="Google Shape;302;p3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Control Flow</a:t>
            </a:r>
            <a:endParaRPr sz="3000" dirty="0"/>
          </a:p>
        </p:txBody>
      </p:sp>
      <p:grpSp>
        <p:nvGrpSpPr>
          <p:cNvPr id="303" name="Google Shape;303;p39"/>
          <p:cNvGrpSpPr/>
          <p:nvPr/>
        </p:nvGrpSpPr>
        <p:grpSpPr>
          <a:xfrm>
            <a:off x="5293201" y="2678680"/>
            <a:ext cx="1040700" cy="1039105"/>
            <a:chOff x="5293201" y="2678680"/>
            <a:chExt cx="1040700" cy="1039105"/>
          </a:xfrm>
        </p:grpSpPr>
        <p:sp>
          <p:nvSpPr>
            <p:cNvPr id="304" name="Google Shape;304;p39"/>
            <p:cNvSpPr txBox="1"/>
            <p:nvPr/>
          </p:nvSpPr>
          <p:spPr>
            <a:xfrm>
              <a:off x="5297801" y="2856485"/>
              <a:ext cx="1029000" cy="861300"/>
            </a:xfrm>
            <a:prstGeom prst="rect">
              <a:avLst/>
            </a:prstGeom>
            <a:solidFill>
              <a:srgbClr val="F3F3F3"/>
            </a:solidFill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Arranging the encoded Ranks in ascending order</a:t>
              </a:r>
              <a:endParaRPr sz="9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5" name="Google Shape;305;p39"/>
            <p:cNvSpPr txBox="1"/>
            <p:nvPr/>
          </p:nvSpPr>
          <p:spPr>
            <a:xfrm>
              <a:off x="5293201" y="2678680"/>
              <a:ext cx="1040700" cy="164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Fifth</a:t>
              </a:r>
              <a:endParaRPr sz="7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6" name="Google Shape;306;p39"/>
          <p:cNvGrpSpPr/>
          <p:nvPr/>
        </p:nvGrpSpPr>
        <p:grpSpPr>
          <a:xfrm>
            <a:off x="6415277" y="2678680"/>
            <a:ext cx="1029017" cy="1039006"/>
            <a:chOff x="6415277" y="2678680"/>
            <a:chExt cx="1029017" cy="1039006"/>
          </a:xfrm>
        </p:grpSpPr>
        <p:sp>
          <p:nvSpPr>
            <p:cNvPr id="307" name="Google Shape;307;p39"/>
            <p:cNvSpPr txBox="1"/>
            <p:nvPr/>
          </p:nvSpPr>
          <p:spPr>
            <a:xfrm>
              <a:off x="6415277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Checking for Winner Card</a:t>
              </a:r>
              <a:endParaRPr sz="9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8" name="Google Shape;308;p39"/>
            <p:cNvSpPr txBox="1"/>
            <p:nvPr/>
          </p:nvSpPr>
          <p:spPr>
            <a:xfrm>
              <a:off x="6415294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Six</a:t>
              </a:r>
              <a:endParaRPr sz="7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9" name="Google Shape;309;p39"/>
          <p:cNvGrpSpPr/>
          <p:nvPr/>
        </p:nvGrpSpPr>
        <p:grpSpPr>
          <a:xfrm>
            <a:off x="7532731" y="2678680"/>
            <a:ext cx="1029011" cy="1039104"/>
            <a:chOff x="7532731" y="2678680"/>
            <a:chExt cx="1029011" cy="1039104"/>
          </a:xfrm>
        </p:grpSpPr>
        <p:sp>
          <p:nvSpPr>
            <p:cNvPr id="310" name="Google Shape;310;p39"/>
            <p:cNvSpPr txBox="1"/>
            <p:nvPr/>
          </p:nvSpPr>
          <p:spPr>
            <a:xfrm>
              <a:off x="7532731" y="2856484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Displaying the Result</a:t>
              </a:r>
              <a:endParaRPr sz="9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1" name="Google Shape;311;p39"/>
            <p:cNvSpPr txBox="1"/>
            <p:nvPr/>
          </p:nvSpPr>
          <p:spPr>
            <a:xfrm>
              <a:off x="7532742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Seven</a:t>
              </a:r>
              <a:endParaRPr sz="7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2" name="Google Shape;312;p39"/>
          <p:cNvGrpSpPr/>
          <p:nvPr/>
        </p:nvGrpSpPr>
        <p:grpSpPr>
          <a:xfrm>
            <a:off x="4180373" y="2678680"/>
            <a:ext cx="1029024" cy="1039007"/>
            <a:chOff x="4180373" y="2678680"/>
            <a:chExt cx="1029024" cy="1039007"/>
          </a:xfrm>
        </p:grpSpPr>
        <p:sp>
          <p:nvSpPr>
            <p:cNvPr id="313" name="Google Shape;313;p39"/>
            <p:cNvSpPr txBox="1"/>
            <p:nvPr/>
          </p:nvSpPr>
          <p:spPr>
            <a:xfrm>
              <a:off x="4180373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Encoding the Ranks with special number</a:t>
              </a:r>
              <a:endParaRPr sz="9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4" name="Google Shape;314;p39"/>
            <p:cNvSpPr txBox="1"/>
            <p:nvPr/>
          </p:nvSpPr>
          <p:spPr>
            <a:xfrm>
              <a:off x="4180397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00" dirty="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Fourth</a:t>
              </a:r>
              <a:endParaRPr sz="7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5" name="Google Shape;315;p39"/>
          <p:cNvGrpSpPr/>
          <p:nvPr/>
        </p:nvGrpSpPr>
        <p:grpSpPr>
          <a:xfrm>
            <a:off x="3062921" y="2678680"/>
            <a:ext cx="1029028" cy="1039008"/>
            <a:chOff x="3062921" y="2678680"/>
            <a:chExt cx="1029028" cy="1039008"/>
          </a:xfrm>
        </p:grpSpPr>
        <p:sp>
          <p:nvSpPr>
            <p:cNvPr id="316" name="Google Shape;316;p39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Selecting out the only Ranks out of the deck of card</a:t>
              </a:r>
              <a:endParaRPr sz="9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7" name="Google Shape;317;p39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00" dirty="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Third</a:t>
              </a:r>
              <a:endParaRPr sz="7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8" name="Google Shape;318;p39"/>
          <p:cNvGrpSpPr/>
          <p:nvPr/>
        </p:nvGrpSpPr>
        <p:grpSpPr>
          <a:xfrm>
            <a:off x="1945500" y="2678680"/>
            <a:ext cx="1029000" cy="1038995"/>
            <a:chOff x="1945500" y="2678680"/>
            <a:chExt cx="1029000" cy="1038995"/>
          </a:xfrm>
          <a:solidFill>
            <a:schemeClr val="accent2">
              <a:lumMod val="75000"/>
            </a:schemeClr>
          </a:solidFill>
        </p:grpSpPr>
        <p:sp>
          <p:nvSpPr>
            <p:cNvPr id="319" name="Google Shape;319;p39"/>
            <p:cNvSpPr txBox="1"/>
            <p:nvPr/>
          </p:nvSpPr>
          <p:spPr>
            <a:xfrm>
              <a:off x="1945500" y="2856375"/>
              <a:ext cx="1029000" cy="8613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Distribute</a:t>
              </a:r>
              <a:r>
                <a:rPr lang="en" sz="9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first 3 to user and rest to computer</a:t>
              </a:r>
              <a:endParaRPr sz="9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0" name="Google Shape;320;p39"/>
            <p:cNvSpPr txBox="1"/>
            <p:nvPr/>
          </p:nvSpPr>
          <p:spPr>
            <a:xfrm>
              <a:off x="1945500" y="2678680"/>
              <a:ext cx="1029000" cy="1641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Second</a:t>
              </a:r>
              <a:endParaRPr sz="7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1" name="Google Shape;321;p39"/>
          <p:cNvGrpSpPr/>
          <p:nvPr/>
        </p:nvGrpSpPr>
        <p:grpSpPr>
          <a:xfrm>
            <a:off x="828040" y="2678680"/>
            <a:ext cx="1029012" cy="1039104"/>
            <a:chOff x="828040" y="2678680"/>
            <a:chExt cx="1029012" cy="1039104"/>
          </a:xfrm>
        </p:grpSpPr>
        <p:sp>
          <p:nvSpPr>
            <p:cNvPr id="322" name="Google Shape;322;p39"/>
            <p:cNvSpPr txBox="1"/>
            <p:nvPr/>
          </p:nvSpPr>
          <p:spPr>
            <a:xfrm>
              <a:off x="828040" y="2856484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Generate 6  Random Cards</a:t>
              </a:r>
              <a:endParaRPr sz="9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3" name="Google Shape;323;p39"/>
            <p:cNvSpPr txBox="1"/>
            <p:nvPr/>
          </p:nvSpPr>
          <p:spPr>
            <a:xfrm>
              <a:off x="828052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First</a:t>
              </a:r>
              <a:endParaRPr sz="7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End</a:t>
            </a:r>
            <a:endParaRPr dirty="0"/>
          </a:p>
        </p:txBody>
      </p:sp>
      <p:sp>
        <p:nvSpPr>
          <p:cNvPr id="340" name="Google Shape;340;p4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>
              <a:spcBef>
                <a:spcPts val="0"/>
              </a:spcBef>
              <a:buNone/>
            </a:pPr>
            <a:endParaRPr lang="en-US" dirty="0">
              <a:solidFill>
                <a:schemeClr val="accent5"/>
              </a:solidFill>
            </a:endParaRPr>
          </a:p>
          <a:p>
            <a:pPr marL="457200" lvl="1" indent="0" algn="ctr">
              <a:spcBef>
                <a:spcPts val="0"/>
              </a:spcBef>
              <a:buNone/>
            </a:pPr>
            <a:r>
              <a:rPr lang="en-US" dirty="0">
                <a:solidFill>
                  <a:schemeClr val="accent5"/>
                </a:solidFill>
              </a:rPr>
              <a:t>Thanks You</a:t>
            </a:r>
          </a:p>
          <a:p>
            <a:pPr marL="457200" lvl="1" indent="0" algn="ctr">
              <a:lnSpc>
                <a:spcPct val="2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5"/>
                </a:solidFill>
              </a:rPr>
              <a:t>Tenzin Tashi</a:t>
            </a:r>
          </a:p>
          <a:p>
            <a:pPr marL="457200" lvl="1" indent="0" algn="ctr">
              <a:lnSpc>
                <a:spcPct val="2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5"/>
                </a:solidFill>
              </a:rPr>
              <a:t>Prof: </a:t>
            </a:r>
            <a:r>
              <a:rPr lang="en-US" dirty="0" err="1">
                <a:solidFill>
                  <a:schemeClr val="accent5"/>
                </a:solidFill>
              </a:rPr>
              <a:t>Doyel</a:t>
            </a:r>
            <a:r>
              <a:rPr lang="en-US" dirty="0">
                <a:solidFill>
                  <a:schemeClr val="accent5"/>
                </a:solidFill>
              </a:rPr>
              <a:t> Pal</a:t>
            </a:r>
          </a:p>
          <a:p>
            <a:pPr marL="457200" lvl="1" indent="0" algn="ctr">
              <a:lnSpc>
                <a:spcPct val="20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chemeClr val="accent5"/>
                </a:solidFill>
              </a:rPr>
              <a:t>Mac 125</a:t>
            </a: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Unicode Character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Unicode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</a:t>
            </a:r>
            <a:r>
              <a:rPr lang="en" sz="3000"/>
              <a:t> </a:t>
            </a:r>
            <a:endParaRPr sz="3000"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2"/>
          </p:nvPr>
        </p:nvSpPr>
        <p:spPr>
          <a:xfrm>
            <a:off x="5092025" y="60357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sz="1600" b="1" dirty="0">
                <a:solidFill>
                  <a:schemeClr val="dk1"/>
                </a:solidFill>
              </a:rPr>
              <a:t>Unicode are basically the unique number given to every character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1"/>
                </a:solidFill>
              </a:rPr>
              <a:t>independent of what platform, device, application or language you use</a:t>
            </a:r>
            <a:r>
              <a:rPr lang="en" sz="1600" b="1" dirty="0">
                <a:solidFill>
                  <a:schemeClr val="dk1"/>
                </a:solidFill>
              </a:rPr>
              <a:t>. </a:t>
            </a:r>
            <a:br>
              <a:rPr lang="en" sz="1600" b="1" dirty="0">
                <a:solidFill>
                  <a:schemeClr val="dk1"/>
                </a:solidFill>
              </a:rPr>
            </a:br>
            <a:endParaRPr sz="16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Some example of Unicode character are: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58" name="Google Shape;1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6434" y="2898184"/>
            <a:ext cx="3289991" cy="1958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The Character I used in my code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sp>
        <p:nvSpPr>
          <p:cNvPr id="164" name="Google Shape;164;p2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</a:rPr>
              <a:t>The Unicode character </a:t>
            </a:r>
            <a:r>
              <a:rPr lang="en-US" sz="1600" b="1" dirty="0">
                <a:solidFill>
                  <a:schemeClr val="dk1"/>
                </a:solidFill>
              </a:rPr>
              <a:t>I</a:t>
            </a:r>
            <a:r>
              <a:rPr lang="en" sz="1600" b="1" dirty="0">
                <a:solidFill>
                  <a:schemeClr val="dk1"/>
                </a:solidFill>
              </a:rPr>
              <a:t> used are: </a:t>
            </a:r>
            <a:endParaRPr sz="16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1"/>
              </a:solidFill>
            </a:endParaRPr>
          </a:p>
          <a:p>
            <a:pPr marL="342900" indent="-342900">
              <a:spcBef>
                <a:spcPts val="1000"/>
              </a:spcBef>
              <a:buFont typeface="+mj-lt"/>
              <a:buAutoNum type="arabicPeriod"/>
            </a:pPr>
            <a:r>
              <a:rPr lang="en" dirty="0"/>
              <a:t>Club    ♣  (“</a:t>
            </a:r>
            <a:r>
              <a:rPr lang="en-US" dirty="0"/>
              <a:t>\u2663”)</a:t>
            </a:r>
            <a:endParaRPr lang="en" dirty="0"/>
          </a:p>
          <a:p>
            <a:pPr marL="342900" lvl="0" indent="-342900">
              <a:spcBef>
                <a:spcPts val="1000"/>
              </a:spcBef>
              <a:buFont typeface="+mj-lt"/>
              <a:buAutoNum type="arabicPeriod"/>
            </a:pPr>
            <a:r>
              <a:rPr lang="en" dirty="0"/>
              <a:t>Diamond    ♢ (</a:t>
            </a:r>
            <a:r>
              <a:rPr lang="en-US" dirty="0"/>
              <a:t>"\u2662”)</a:t>
            </a:r>
            <a:endParaRPr lang="en" dirty="0"/>
          </a:p>
          <a:p>
            <a:pPr marL="342900" lvl="0" indent="-342900">
              <a:spcBef>
                <a:spcPts val="1000"/>
              </a:spcBef>
              <a:buFont typeface="+mj-lt"/>
              <a:buAutoNum type="arabicPeriod"/>
            </a:pPr>
            <a:r>
              <a:rPr lang="en" dirty="0"/>
              <a:t>Heart    ♡ (</a:t>
            </a:r>
            <a:r>
              <a:rPr lang="en-US" dirty="0"/>
              <a:t>"\u2661”)</a:t>
            </a:r>
          </a:p>
          <a:p>
            <a:pPr marL="342900" indent="-342900">
              <a:spcBef>
                <a:spcPts val="1000"/>
              </a:spcBef>
              <a:buFont typeface="+mj-lt"/>
              <a:buAutoNum type="arabicPeriod"/>
            </a:pPr>
            <a:r>
              <a:rPr lang="en" dirty="0"/>
              <a:t>Spade    ♠ (</a:t>
            </a:r>
            <a:r>
              <a:rPr lang="en-US" dirty="0"/>
              <a:t>“\u2660”)</a:t>
            </a:r>
            <a:endParaRPr lang="en" dirty="0"/>
          </a:p>
          <a:p>
            <a:pPr marL="3429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dirty="0"/>
              <a:t>Copyright    © (“\u00A9”)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 Map 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34" name="Google Shape;234;p31"/>
          <p:cNvGrpSpPr/>
          <p:nvPr/>
        </p:nvGrpSpPr>
        <p:grpSpPr>
          <a:xfrm>
            <a:off x="8479056" y="4841600"/>
            <a:ext cx="205500" cy="205200"/>
            <a:chOff x="3722577" y="4844551"/>
            <a:chExt cx="205500" cy="205200"/>
          </a:xfrm>
        </p:grpSpPr>
        <p:sp>
          <p:nvSpPr>
            <p:cNvPr id="235" name="Google Shape;235;p31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236" name="Google Shape;236;p31" descr="ic_lightbulb_gree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1E513CA-5721-8D49-A062-971EA1207B3C}"/>
              </a:ext>
            </a:extLst>
          </p:cNvPr>
          <p:cNvSpPr/>
          <p:nvPr/>
        </p:nvSpPr>
        <p:spPr>
          <a:xfrm>
            <a:off x="4135330" y="449451"/>
            <a:ext cx="873340" cy="55793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Main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Menu</a:t>
            </a:r>
            <a:endParaRPr lang="en-US" dirty="0">
              <a:ln w="0">
                <a:solidFill>
                  <a:schemeClr val="bg2"/>
                </a:solidFill>
              </a:ln>
              <a:solidFill>
                <a:schemeClr val="bg2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CA036A1-7FF8-9448-AC56-DDAD6BC5DA22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4572000" y="1007390"/>
            <a:ext cx="0" cy="52880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69FCC5-9211-7840-ACC3-D0A4B7BD7283}"/>
              </a:ext>
            </a:extLst>
          </p:cNvPr>
          <p:cNvCxnSpPr>
            <a:cxnSpLocks/>
          </p:cNvCxnSpPr>
          <p:nvPr/>
        </p:nvCxnSpPr>
        <p:spPr>
          <a:xfrm flipH="1">
            <a:off x="2267712" y="1252728"/>
            <a:ext cx="460857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F4BE3F1-5753-124F-BAD0-76DAD281F3CE}"/>
              </a:ext>
            </a:extLst>
          </p:cNvPr>
          <p:cNvCxnSpPr/>
          <p:nvPr/>
        </p:nvCxnSpPr>
        <p:spPr>
          <a:xfrm>
            <a:off x="2264664" y="1252728"/>
            <a:ext cx="0" cy="41070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1054F0E-5C9F-3E49-BE61-D185DA1201A9}"/>
              </a:ext>
            </a:extLst>
          </p:cNvPr>
          <p:cNvCxnSpPr>
            <a:cxnSpLocks/>
          </p:cNvCxnSpPr>
          <p:nvPr/>
        </p:nvCxnSpPr>
        <p:spPr>
          <a:xfrm>
            <a:off x="6870192" y="1252728"/>
            <a:ext cx="0" cy="40813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100EBEC-A01B-284F-AC16-92ABCD098B1A}"/>
              </a:ext>
            </a:extLst>
          </p:cNvPr>
          <p:cNvSpPr/>
          <p:nvPr/>
        </p:nvSpPr>
        <p:spPr>
          <a:xfrm>
            <a:off x="4130758" y="1515247"/>
            <a:ext cx="873340" cy="55793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Play</a:t>
            </a:r>
            <a:endParaRPr lang="en-US" dirty="0">
              <a:ln w="0">
                <a:solidFill>
                  <a:schemeClr val="bg2"/>
                </a:solidFill>
              </a:ln>
              <a:solidFill>
                <a:schemeClr val="bg2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B3D113A-28D1-6A4A-8892-3EF6BCC3DE5A}"/>
              </a:ext>
            </a:extLst>
          </p:cNvPr>
          <p:cNvSpPr/>
          <p:nvPr/>
        </p:nvSpPr>
        <p:spPr>
          <a:xfrm>
            <a:off x="1824860" y="1516763"/>
            <a:ext cx="873340" cy="55793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Credit</a:t>
            </a:r>
            <a:endParaRPr lang="en-US" dirty="0">
              <a:ln w="0">
                <a:solidFill>
                  <a:schemeClr val="bg2"/>
                </a:solidFill>
              </a:ln>
              <a:solidFill>
                <a:schemeClr val="bg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6D59270-F546-1D44-9408-BE3B2C11EA22}"/>
              </a:ext>
            </a:extLst>
          </p:cNvPr>
          <p:cNvSpPr/>
          <p:nvPr/>
        </p:nvSpPr>
        <p:spPr>
          <a:xfrm>
            <a:off x="6433522" y="1515246"/>
            <a:ext cx="873340" cy="55793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Exit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91038A2-3792-154B-A7B4-9C919D411230}"/>
              </a:ext>
            </a:extLst>
          </p:cNvPr>
          <p:cNvCxnSpPr>
            <a:cxnSpLocks/>
          </p:cNvCxnSpPr>
          <p:nvPr/>
        </p:nvCxnSpPr>
        <p:spPr>
          <a:xfrm>
            <a:off x="4575048" y="2073185"/>
            <a:ext cx="0" cy="33160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7F1C4D3-66A5-C54B-9249-9964274E37EC}"/>
              </a:ext>
            </a:extLst>
          </p:cNvPr>
          <p:cNvCxnSpPr>
            <a:cxnSpLocks/>
          </p:cNvCxnSpPr>
          <p:nvPr/>
        </p:nvCxnSpPr>
        <p:spPr>
          <a:xfrm flipH="1">
            <a:off x="3244596" y="2419226"/>
            <a:ext cx="2618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B78A3B5-FDFE-B842-8AB8-B540D6EBE79C}"/>
              </a:ext>
            </a:extLst>
          </p:cNvPr>
          <p:cNvCxnSpPr>
            <a:cxnSpLocks/>
          </p:cNvCxnSpPr>
          <p:nvPr/>
        </p:nvCxnSpPr>
        <p:spPr>
          <a:xfrm>
            <a:off x="3244596" y="2404787"/>
            <a:ext cx="0" cy="37498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251E305-412C-B44F-BAAB-5A089D8194FD}"/>
              </a:ext>
            </a:extLst>
          </p:cNvPr>
          <p:cNvCxnSpPr>
            <a:cxnSpLocks/>
          </p:cNvCxnSpPr>
          <p:nvPr/>
        </p:nvCxnSpPr>
        <p:spPr>
          <a:xfrm>
            <a:off x="5855208" y="2404787"/>
            <a:ext cx="7620" cy="37498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26EE972-23A3-F545-A78F-260AC39D0B7F}"/>
              </a:ext>
            </a:extLst>
          </p:cNvPr>
          <p:cNvSpPr/>
          <p:nvPr/>
        </p:nvSpPr>
        <p:spPr>
          <a:xfrm>
            <a:off x="5418538" y="2762288"/>
            <a:ext cx="873340" cy="55793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Buy Coin</a:t>
            </a:r>
            <a:endParaRPr lang="en-US" dirty="0">
              <a:ln w="0">
                <a:solidFill>
                  <a:schemeClr val="bg2"/>
                </a:solidFill>
              </a:ln>
              <a:solidFill>
                <a:schemeClr val="bg2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558DCCC-AF04-6946-B56E-844D1C613125}"/>
              </a:ext>
            </a:extLst>
          </p:cNvPr>
          <p:cNvSpPr/>
          <p:nvPr/>
        </p:nvSpPr>
        <p:spPr>
          <a:xfrm>
            <a:off x="2807926" y="2762288"/>
            <a:ext cx="873340" cy="55793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Start</a:t>
            </a:r>
            <a:endParaRPr lang="en-US" dirty="0">
              <a:ln w="0">
                <a:solidFill>
                  <a:schemeClr val="bg2"/>
                </a:solidFill>
              </a:ln>
              <a:solidFill>
                <a:schemeClr val="bg2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3DB6E4B-D87B-0540-92D9-F8C8C6951FE3}"/>
              </a:ext>
            </a:extLst>
          </p:cNvPr>
          <p:cNvCxnSpPr>
            <a:cxnSpLocks/>
          </p:cNvCxnSpPr>
          <p:nvPr/>
        </p:nvCxnSpPr>
        <p:spPr>
          <a:xfrm>
            <a:off x="3244596" y="3320227"/>
            <a:ext cx="0" cy="62998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CA8425A-7EBA-6E4F-A7D5-A182F6ACA469}"/>
              </a:ext>
            </a:extLst>
          </p:cNvPr>
          <p:cNvCxnSpPr>
            <a:cxnSpLocks/>
          </p:cNvCxnSpPr>
          <p:nvPr/>
        </p:nvCxnSpPr>
        <p:spPr>
          <a:xfrm flipH="1">
            <a:off x="1935480" y="3639637"/>
            <a:ext cx="26182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A467CA5-2B65-DB4C-905C-12CCB513A744}"/>
              </a:ext>
            </a:extLst>
          </p:cNvPr>
          <p:cNvCxnSpPr>
            <a:cxnSpLocks/>
          </p:cNvCxnSpPr>
          <p:nvPr/>
        </p:nvCxnSpPr>
        <p:spPr>
          <a:xfrm>
            <a:off x="1935480" y="3639637"/>
            <a:ext cx="0" cy="31057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BC82E41-9020-A648-BA1C-264775EE4823}"/>
              </a:ext>
            </a:extLst>
          </p:cNvPr>
          <p:cNvCxnSpPr>
            <a:cxnSpLocks/>
          </p:cNvCxnSpPr>
          <p:nvPr/>
        </p:nvCxnSpPr>
        <p:spPr>
          <a:xfrm>
            <a:off x="4553712" y="3624083"/>
            <a:ext cx="0" cy="32612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A1CF021D-802D-214E-A92B-426126FEC09C}"/>
              </a:ext>
            </a:extLst>
          </p:cNvPr>
          <p:cNvSpPr/>
          <p:nvPr/>
        </p:nvSpPr>
        <p:spPr>
          <a:xfrm>
            <a:off x="2807926" y="3902277"/>
            <a:ext cx="873340" cy="55793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Show</a:t>
            </a:r>
            <a:endParaRPr lang="en-US" dirty="0">
              <a:ln w="0">
                <a:solidFill>
                  <a:schemeClr val="bg2"/>
                </a:solidFill>
              </a:ln>
              <a:solidFill>
                <a:schemeClr val="bg2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C5B45A3-04CE-964E-A31A-FDEBB3CEB263}"/>
              </a:ext>
            </a:extLst>
          </p:cNvPr>
          <p:cNvSpPr/>
          <p:nvPr/>
        </p:nvSpPr>
        <p:spPr>
          <a:xfrm>
            <a:off x="4117041" y="3902276"/>
            <a:ext cx="873340" cy="55793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Fold</a:t>
            </a:r>
            <a:endParaRPr lang="en-US" dirty="0">
              <a:ln w="0">
                <a:solidFill>
                  <a:schemeClr val="bg2"/>
                </a:solidFill>
              </a:ln>
              <a:solidFill>
                <a:schemeClr val="bg2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1357A58-E541-B14B-A5C0-5DFED0A38611}"/>
              </a:ext>
            </a:extLst>
          </p:cNvPr>
          <p:cNvSpPr/>
          <p:nvPr/>
        </p:nvSpPr>
        <p:spPr>
          <a:xfrm>
            <a:off x="1497917" y="3914399"/>
            <a:ext cx="873340" cy="55793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Bet</a:t>
            </a:r>
            <a:endParaRPr lang="en-US" dirty="0">
              <a:ln w="0">
                <a:solidFill>
                  <a:schemeClr val="bg2"/>
                </a:solidFill>
              </a:ln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2" descr="Component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0463" y="198200"/>
            <a:ext cx="5923067" cy="444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2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32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Component Browser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249" name="Google Shape;249;p32"/>
          <p:cNvGrpSpPr/>
          <p:nvPr/>
        </p:nvGrpSpPr>
        <p:grpSpPr>
          <a:xfrm>
            <a:off x="5601002" y="4819350"/>
            <a:ext cx="3695398" cy="274500"/>
            <a:chOff x="3722577" y="4819350"/>
            <a:chExt cx="3695398" cy="274500"/>
          </a:xfrm>
        </p:grpSpPr>
        <p:sp>
          <p:nvSpPr>
            <p:cNvPr id="250" name="Google Shape;250;p32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251" name="Google Shape;251;p32" descr="ic_lightbulb_green.pn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2" name="Google Shape;252;p32"/>
            <p:cNvSpPr txBox="1"/>
            <p:nvPr/>
          </p:nvSpPr>
          <p:spPr>
            <a:xfrm>
              <a:off x="3928075" y="4819350"/>
              <a:ext cx="34899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 the Balsamiq add-on to make your own wireframe.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A2BE36F-DFE1-6241-BD86-699441F650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6957" y="787610"/>
            <a:ext cx="5670077" cy="2315000"/>
          </a:xfrm>
          <a:prstGeom prst="rect">
            <a:avLst/>
          </a:prstGeom>
        </p:spPr>
      </p:pic>
      <p:grpSp>
        <p:nvGrpSpPr>
          <p:cNvPr id="243" name="Google Shape;243;p32"/>
          <p:cNvGrpSpPr/>
          <p:nvPr/>
        </p:nvGrpSpPr>
        <p:grpSpPr>
          <a:xfrm>
            <a:off x="4693504" y="1600314"/>
            <a:ext cx="3132300" cy="525000"/>
            <a:chOff x="5330350" y="2313675"/>
            <a:chExt cx="3132300" cy="525000"/>
          </a:xfrm>
        </p:grpSpPr>
        <p:sp>
          <p:nvSpPr>
            <p:cNvPr id="244" name="Google Shape;244;p32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name="adj" fmla="val 10171"/>
              </a:avLst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2"/>
            <p:cNvSpPr txBox="1"/>
            <p:nvPr/>
          </p:nvSpPr>
          <p:spPr>
            <a:xfrm>
              <a:off x="6278925" y="2387571"/>
              <a:ext cx="2097000" cy="39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Main Menu</a:t>
              </a:r>
              <a:endParaRPr sz="12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46" name="Google Shape;246;p32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w="28575" cap="flat" cmpd="sng">
              <a:solidFill>
                <a:srgbClr val="1A9988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3995E5B-6D34-E444-A2BE-5DF6CD80B2FF}"/>
              </a:ext>
            </a:extLst>
          </p:cNvPr>
          <p:cNvSpPr/>
          <p:nvPr/>
        </p:nvSpPr>
        <p:spPr>
          <a:xfrm>
            <a:off x="1736957" y="411480"/>
            <a:ext cx="1948075" cy="192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902442-7206-5A47-81C4-5E89CA5C40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6957" y="3024564"/>
            <a:ext cx="2996354" cy="16159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14C353-FD96-774E-AB04-DB3CD9478B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3504" y="3026664"/>
            <a:ext cx="2719201" cy="1699037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85512D3-935A-4448-83E3-7D33F6D8561D}"/>
              </a:ext>
            </a:extLst>
          </p:cNvPr>
          <p:cNvGrpSpPr/>
          <p:nvPr/>
        </p:nvGrpSpPr>
        <p:grpSpPr>
          <a:xfrm>
            <a:off x="3306433" y="3338824"/>
            <a:ext cx="1094797" cy="501656"/>
            <a:chOff x="3306433" y="3338824"/>
            <a:chExt cx="1094797" cy="501656"/>
          </a:xfrm>
        </p:grpSpPr>
        <p:grpSp>
          <p:nvGrpSpPr>
            <p:cNvPr id="22" name="Google Shape;243;p32">
              <a:extLst>
                <a:ext uri="{FF2B5EF4-FFF2-40B4-BE49-F238E27FC236}">
                  <a16:creationId xmlns:a16="http://schemas.microsoft.com/office/drawing/2014/main" id="{4654C56E-106C-A941-B460-6761C6BD7414}"/>
                </a:ext>
              </a:extLst>
            </p:cNvPr>
            <p:cNvGrpSpPr/>
            <p:nvPr/>
          </p:nvGrpSpPr>
          <p:grpSpPr>
            <a:xfrm>
              <a:off x="3313298" y="3410712"/>
              <a:ext cx="1087932" cy="429768"/>
              <a:chOff x="5330350" y="2313675"/>
              <a:chExt cx="3132300" cy="525000"/>
            </a:xfrm>
          </p:grpSpPr>
          <p:sp>
            <p:nvSpPr>
              <p:cNvPr id="23" name="Google Shape;244;p32">
                <a:extLst>
                  <a:ext uri="{FF2B5EF4-FFF2-40B4-BE49-F238E27FC236}">
                    <a16:creationId xmlns:a16="http://schemas.microsoft.com/office/drawing/2014/main" id="{A349B142-6509-944C-AD09-93165277D604}"/>
                  </a:ext>
                </a:extLst>
              </p:cNvPr>
              <p:cNvSpPr/>
              <p:nvPr/>
            </p:nvSpPr>
            <p:spPr>
              <a:xfrm>
                <a:off x="6175750" y="2313675"/>
                <a:ext cx="2286900" cy="525000"/>
              </a:xfrm>
              <a:prstGeom prst="roundRect">
                <a:avLst>
                  <a:gd name="adj" fmla="val 10171"/>
                </a:avLst>
              </a:prstGeom>
              <a:solidFill>
                <a:srgbClr val="1A998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5;p32">
                <a:extLst>
                  <a:ext uri="{FF2B5EF4-FFF2-40B4-BE49-F238E27FC236}">
                    <a16:creationId xmlns:a16="http://schemas.microsoft.com/office/drawing/2014/main" id="{328F61D5-F0C1-A248-BDBF-642B9FAFFB1E}"/>
                  </a:ext>
                </a:extLst>
              </p:cNvPr>
              <p:cNvSpPr txBox="1"/>
              <p:nvPr/>
            </p:nvSpPr>
            <p:spPr>
              <a:xfrm>
                <a:off x="6278925" y="2387571"/>
                <a:ext cx="2097000" cy="394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1000"/>
                  </a:spcAft>
                  <a:buNone/>
                </a:pPr>
                <a:r>
                  <a:rPr lang="en" sz="1200" dirty="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0  Coin</a:t>
                </a:r>
                <a:endParaRPr sz="12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25" name="Google Shape;246;p32">
                <a:extLst>
                  <a:ext uri="{FF2B5EF4-FFF2-40B4-BE49-F238E27FC236}">
                    <a16:creationId xmlns:a16="http://schemas.microsoft.com/office/drawing/2014/main" id="{9153EABA-20EE-D542-831F-0DBE5B9382D6}"/>
                  </a:ext>
                </a:extLst>
              </p:cNvPr>
              <p:cNvCxnSpPr/>
              <p:nvPr/>
            </p:nvCxnSpPr>
            <p:spPr>
              <a:xfrm>
                <a:off x="5330350" y="2578675"/>
                <a:ext cx="84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1A9988"/>
                </a:solidFill>
                <a:prstDash val="solid"/>
                <a:round/>
                <a:headEnd type="oval" w="med" len="med"/>
                <a:tailEnd type="none" w="med" len="med"/>
              </a:ln>
            </p:spPr>
          </p:cxnSp>
        </p:grp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E4E042A5-23BE-2345-9E26-2F07D48077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06433" y="3338824"/>
              <a:ext cx="0" cy="28881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1A81010-34BA-AF4B-A2A1-77A3247E8505}"/>
              </a:ext>
            </a:extLst>
          </p:cNvPr>
          <p:cNvGrpSpPr/>
          <p:nvPr/>
        </p:nvGrpSpPr>
        <p:grpSpPr>
          <a:xfrm>
            <a:off x="6232858" y="3404696"/>
            <a:ext cx="2408222" cy="510618"/>
            <a:chOff x="3306433" y="3338824"/>
            <a:chExt cx="1094797" cy="501656"/>
          </a:xfrm>
        </p:grpSpPr>
        <p:grpSp>
          <p:nvGrpSpPr>
            <p:cNvPr id="32" name="Google Shape;243;p32">
              <a:extLst>
                <a:ext uri="{FF2B5EF4-FFF2-40B4-BE49-F238E27FC236}">
                  <a16:creationId xmlns:a16="http://schemas.microsoft.com/office/drawing/2014/main" id="{522DDE51-EB30-A744-B992-7A68628DD547}"/>
                </a:ext>
              </a:extLst>
            </p:cNvPr>
            <p:cNvGrpSpPr/>
            <p:nvPr/>
          </p:nvGrpSpPr>
          <p:grpSpPr>
            <a:xfrm>
              <a:off x="3313298" y="3410712"/>
              <a:ext cx="1087932" cy="429768"/>
              <a:chOff x="5330350" y="2313675"/>
              <a:chExt cx="3132300" cy="525000"/>
            </a:xfrm>
          </p:grpSpPr>
          <p:sp>
            <p:nvSpPr>
              <p:cNvPr id="34" name="Google Shape;244;p32">
                <a:extLst>
                  <a:ext uri="{FF2B5EF4-FFF2-40B4-BE49-F238E27FC236}">
                    <a16:creationId xmlns:a16="http://schemas.microsoft.com/office/drawing/2014/main" id="{866BCD68-46BD-4F4D-BAB7-574AFDDB5F46}"/>
                  </a:ext>
                </a:extLst>
              </p:cNvPr>
              <p:cNvSpPr/>
              <p:nvPr/>
            </p:nvSpPr>
            <p:spPr>
              <a:xfrm>
                <a:off x="6175750" y="2313675"/>
                <a:ext cx="2286900" cy="525000"/>
              </a:xfrm>
              <a:prstGeom prst="roundRect">
                <a:avLst>
                  <a:gd name="adj" fmla="val 10171"/>
                </a:avLst>
              </a:prstGeom>
              <a:solidFill>
                <a:srgbClr val="1A998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45;p32">
                <a:extLst>
                  <a:ext uri="{FF2B5EF4-FFF2-40B4-BE49-F238E27FC236}">
                    <a16:creationId xmlns:a16="http://schemas.microsoft.com/office/drawing/2014/main" id="{101A7B6B-12F2-0949-83C1-84F14D2BFACB}"/>
                  </a:ext>
                </a:extLst>
              </p:cNvPr>
              <p:cNvSpPr txBox="1"/>
              <p:nvPr/>
            </p:nvSpPr>
            <p:spPr>
              <a:xfrm>
                <a:off x="6278925" y="2387571"/>
                <a:ext cx="2097000" cy="394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1000"/>
                  </a:spcAft>
                  <a:buNone/>
                </a:pPr>
                <a:r>
                  <a:rPr lang="en" sz="1200" dirty="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After you but coin</a:t>
                </a:r>
                <a:endParaRPr sz="12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cxnSp>
            <p:nvCxnSpPr>
              <p:cNvPr id="36" name="Google Shape;246;p32">
                <a:extLst>
                  <a:ext uri="{FF2B5EF4-FFF2-40B4-BE49-F238E27FC236}">
                    <a16:creationId xmlns:a16="http://schemas.microsoft.com/office/drawing/2014/main" id="{82504FB6-468B-0C44-8136-7894BE343F50}"/>
                  </a:ext>
                </a:extLst>
              </p:cNvPr>
              <p:cNvCxnSpPr/>
              <p:nvPr/>
            </p:nvCxnSpPr>
            <p:spPr>
              <a:xfrm>
                <a:off x="5330350" y="2578675"/>
                <a:ext cx="84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1A9988"/>
                </a:solidFill>
                <a:prstDash val="solid"/>
                <a:round/>
                <a:headEnd type="oval" w="med" len="med"/>
                <a:tailEnd type="none" w="med" len="med"/>
              </a:ln>
            </p:spPr>
          </p:cxnSp>
        </p:grp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ABD7701-2262-B746-9622-580C5259E2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06433" y="3338824"/>
              <a:ext cx="0" cy="28881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8" name="Google Shape;258;p33" descr="Component Detail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9000" y="197101"/>
            <a:ext cx="5926001" cy="3173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3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2CD79E-F090-9548-8D12-BA9387F4DF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000" y="576147"/>
            <a:ext cx="5926000" cy="2697405"/>
          </a:xfrm>
          <a:prstGeom prst="rect">
            <a:avLst/>
          </a:prstGeom>
        </p:spPr>
      </p:pic>
      <p:grpSp>
        <p:nvGrpSpPr>
          <p:cNvPr id="7" name="Google Shape;265;p34">
            <a:extLst>
              <a:ext uri="{FF2B5EF4-FFF2-40B4-BE49-F238E27FC236}">
                <a16:creationId xmlns:a16="http://schemas.microsoft.com/office/drawing/2014/main" id="{0621C689-60D6-2248-A138-B14E196BE2F8}"/>
              </a:ext>
            </a:extLst>
          </p:cNvPr>
          <p:cNvGrpSpPr/>
          <p:nvPr/>
        </p:nvGrpSpPr>
        <p:grpSpPr>
          <a:xfrm>
            <a:off x="4471000" y="1641799"/>
            <a:ext cx="3132325" cy="566100"/>
            <a:chOff x="5330350" y="2313675"/>
            <a:chExt cx="3132325" cy="566100"/>
          </a:xfrm>
        </p:grpSpPr>
        <p:sp>
          <p:nvSpPr>
            <p:cNvPr id="8" name="Google Shape;266;p34">
              <a:extLst>
                <a:ext uri="{FF2B5EF4-FFF2-40B4-BE49-F238E27FC236}">
                  <a16:creationId xmlns:a16="http://schemas.microsoft.com/office/drawing/2014/main" id="{EC920E89-48BE-CB4C-B90E-4A57F15908A9}"/>
                </a:ext>
              </a:extLst>
            </p:cNvPr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name="adj" fmla="val 10171"/>
              </a:avLst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7;p34">
              <a:extLst>
                <a:ext uri="{FF2B5EF4-FFF2-40B4-BE49-F238E27FC236}">
                  <a16:creationId xmlns:a16="http://schemas.microsoft.com/office/drawing/2014/main" id="{6DFD5AC1-7A3C-C548-949A-18D406FDC7E8}"/>
                </a:ext>
              </a:extLst>
            </p:cNvPr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Display Your Card</a:t>
              </a:r>
              <a:endParaRPr sz="11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0" name="Google Shape;268;p34">
              <a:extLst>
                <a:ext uri="{FF2B5EF4-FFF2-40B4-BE49-F238E27FC236}">
                  <a16:creationId xmlns:a16="http://schemas.microsoft.com/office/drawing/2014/main" id="{B9FC0593-FA22-6949-A803-4918DBC32080}"/>
                </a:ext>
              </a:extLst>
            </p:cNvPr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w="28575" cap="flat" cmpd="sng">
              <a:solidFill>
                <a:srgbClr val="1A9988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11" name="Google Shape;265;p34">
            <a:extLst>
              <a:ext uri="{FF2B5EF4-FFF2-40B4-BE49-F238E27FC236}">
                <a16:creationId xmlns:a16="http://schemas.microsoft.com/office/drawing/2014/main" id="{9D1A13A2-D86B-CC4F-9E19-5EDB9A0028E6}"/>
              </a:ext>
            </a:extLst>
          </p:cNvPr>
          <p:cNvGrpSpPr/>
          <p:nvPr/>
        </p:nvGrpSpPr>
        <p:grpSpPr>
          <a:xfrm>
            <a:off x="3327525" y="2781106"/>
            <a:ext cx="3132325" cy="1306262"/>
            <a:chOff x="5330350" y="2313675"/>
            <a:chExt cx="3132325" cy="803450"/>
          </a:xfrm>
        </p:grpSpPr>
        <p:sp>
          <p:nvSpPr>
            <p:cNvPr id="12" name="Google Shape;266;p34">
              <a:extLst>
                <a:ext uri="{FF2B5EF4-FFF2-40B4-BE49-F238E27FC236}">
                  <a16:creationId xmlns:a16="http://schemas.microsoft.com/office/drawing/2014/main" id="{3AF72937-F4DE-5D4E-86EC-9DBD26BE6AB0}"/>
                </a:ext>
              </a:extLst>
            </p:cNvPr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name="adj" fmla="val 10171"/>
              </a:avLst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7;p34">
              <a:extLst>
                <a:ext uri="{FF2B5EF4-FFF2-40B4-BE49-F238E27FC236}">
                  <a16:creationId xmlns:a16="http://schemas.microsoft.com/office/drawing/2014/main" id="{F0455934-4357-1F4A-9C0E-C841AFACD17D}"/>
                </a:ext>
              </a:extLst>
            </p:cNvPr>
            <p:cNvSpPr txBox="1"/>
            <p:nvPr/>
          </p:nvSpPr>
          <p:spPr>
            <a:xfrm>
              <a:off x="6225275" y="2313675"/>
              <a:ext cx="2237400" cy="803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Option to either </a:t>
              </a:r>
            </a:p>
            <a:p>
              <a:pPr marL="228600" lvl="0" indent="-2286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AutoNum type="arabicParenR"/>
              </a:pPr>
              <a:r>
                <a:rPr lang="en" sz="11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Bet</a:t>
              </a:r>
            </a:p>
            <a:p>
              <a:pPr marL="228600" lvl="0" indent="-2286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AutoNum type="arabicParenR"/>
              </a:pPr>
              <a:r>
                <a:rPr lang="en" sz="11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Show or</a:t>
              </a:r>
            </a:p>
            <a:p>
              <a:pPr marL="228600" lvl="0" indent="-2286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AutoNum type="arabicParenR"/>
              </a:pPr>
              <a:r>
                <a:rPr lang="en" sz="11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Fold</a:t>
              </a:r>
              <a:endParaRPr sz="11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4" name="Google Shape;268;p34">
              <a:extLst>
                <a:ext uri="{FF2B5EF4-FFF2-40B4-BE49-F238E27FC236}">
                  <a16:creationId xmlns:a16="http://schemas.microsoft.com/office/drawing/2014/main" id="{EB9B239D-76EE-9141-AC63-FB669D11D6A4}"/>
                </a:ext>
              </a:extLst>
            </p:cNvPr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w="28575" cap="flat" cmpd="sng">
              <a:solidFill>
                <a:srgbClr val="1A9988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065E03-DA25-474F-A346-3EFE5A558506}"/>
              </a:ext>
            </a:extLst>
          </p:cNvPr>
          <p:cNvCxnSpPr>
            <a:cxnSpLocks/>
          </p:cNvCxnSpPr>
          <p:nvPr/>
        </p:nvCxnSpPr>
        <p:spPr>
          <a:xfrm flipV="1">
            <a:off x="3327525" y="2613178"/>
            <a:ext cx="891" cy="64397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5C1A875-D7DB-CD4E-8921-5F44061A31BF}"/>
              </a:ext>
            </a:extLst>
          </p:cNvPr>
          <p:cNvSpPr/>
          <p:nvPr/>
        </p:nvSpPr>
        <p:spPr>
          <a:xfrm>
            <a:off x="1627288" y="310896"/>
            <a:ext cx="2268056" cy="248850"/>
          </a:xfrm>
          <a:prstGeom prst="rect">
            <a:avLst/>
          </a:prstGeom>
          <a:solidFill>
            <a:srgbClr val="B8B7B8"/>
          </a:solidFill>
          <a:ln>
            <a:solidFill>
              <a:srgbClr val="B8B7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231</Words>
  <Application>Microsoft Macintosh PowerPoint</Application>
  <PresentationFormat>On-screen Show (16:9)</PresentationFormat>
  <Paragraphs>217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Raleway</vt:lpstr>
      <vt:lpstr>Lato</vt:lpstr>
      <vt:lpstr>Arial</vt:lpstr>
      <vt:lpstr>Streamline</vt:lpstr>
      <vt:lpstr>Project  Playing Card</vt:lpstr>
      <vt:lpstr>Outline</vt:lpstr>
      <vt:lpstr>The Unicode Character</vt:lpstr>
      <vt:lpstr>Unicode Character </vt:lpstr>
      <vt:lpstr>The Character I used in my code </vt:lpstr>
      <vt:lpstr>Game Map </vt:lpstr>
      <vt:lpstr>PowerPoint Presentation</vt:lpstr>
      <vt:lpstr>Component Browser</vt:lpstr>
      <vt:lpstr>Component Detail</vt:lpstr>
      <vt:lpstr>Component Detail</vt:lpstr>
      <vt:lpstr>Coding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Control Flow</vt:lpstr>
      <vt:lpstr>Questions?</vt:lpstr>
      <vt:lpstr>The End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 Playing Card</dc:title>
  <cp:lastModifiedBy>tenzin.tashi2@live.lagcc.cuny.edu</cp:lastModifiedBy>
  <cp:revision>19</cp:revision>
  <dcterms:modified xsi:type="dcterms:W3CDTF">2019-07-23T20:34:43Z</dcterms:modified>
</cp:coreProperties>
</file>